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0" r:id="rId1"/>
    <p:sldMasterId id="2147483851" r:id="rId2"/>
  </p:sldMasterIdLst>
  <p:notesMasterIdLst>
    <p:notesMasterId r:id="rId22"/>
  </p:notesMasterIdLst>
  <p:sldIdLst>
    <p:sldId id="270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</p:sldIdLst>
  <p:sldSz cx="9144000" cy="5143500" type="screen16x9"/>
  <p:notesSz cx="6792913" cy="9925050"/>
  <p:defaultTextStyle>
    <a:defPPr>
      <a:defRPr lang="ru-RU"/>
    </a:defPPr>
    <a:lvl1pPr algn="l" defTabSz="815975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07988" indent="49213" algn="l" defTabSz="815975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815975" indent="98425" algn="l" defTabSz="815975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223963" indent="147638" algn="l" defTabSz="815975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631950" indent="196850" algn="l" defTabSz="815975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orient="horz" pos="2968">
          <p15:clr>
            <a:srgbClr val="A4A3A4"/>
          </p15:clr>
        </p15:guide>
        <p15:guide id="3" orient="horz" pos="352">
          <p15:clr>
            <a:srgbClr val="A4A3A4"/>
          </p15:clr>
        </p15:guide>
        <p15:guide id="4" orient="horz" pos="948">
          <p15:clr>
            <a:srgbClr val="A4A3A4"/>
          </p15:clr>
        </p15:guide>
        <p15:guide id="5" pos="2880">
          <p15:clr>
            <a:srgbClr val="A4A3A4"/>
          </p15:clr>
        </p15:guide>
        <p15:guide id="6" pos="385">
          <p15:clr>
            <a:srgbClr val="A4A3A4"/>
          </p15:clr>
        </p15:guide>
        <p15:guide id="7" pos="1565">
          <p15:clr>
            <a:srgbClr val="A4A3A4"/>
          </p15:clr>
        </p15:guide>
        <p15:guide id="8" pos="5193">
          <p15:clr>
            <a:srgbClr val="A4A3A4"/>
          </p15:clr>
        </p15:guide>
        <p15:guide id="9" pos="406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A9"/>
    <a:srgbClr val="2806A4"/>
    <a:srgbClr val="891205"/>
    <a:srgbClr val="8D8C90"/>
    <a:srgbClr val="50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8535" autoAdjust="0"/>
  </p:normalViewPr>
  <p:slideViewPr>
    <p:cSldViewPr>
      <p:cViewPr varScale="1">
        <p:scale>
          <a:sx n="107" d="100"/>
          <a:sy n="107" d="100"/>
        </p:scale>
        <p:origin x="-84" y="-684"/>
      </p:cViewPr>
      <p:guideLst>
        <p:guide orient="horz" pos="1620"/>
        <p:guide orient="horz" pos="2968"/>
        <p:guide orient="horz" pos="352"/>
        <p:guide orient="horz" pos="948"/>
        <p:guide pos="2880"/>
        <p:guide pos="385"/>
        <p:guide pos="1565"/>
        <p:guide pos="5193"/>
        <p:guide pos="40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58BF78BB-ACB3-4699-BE3A-6019438C50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81629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620EC4E-EC14-4C56-AE04-665573284D6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81629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F91F5F-09F7-499C-B547-78849ADF7D92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E3C64B74-3869-49EA-BEC5-CD3E72C449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5113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3C85836D-F803-4F42-94CF-BF87CCCA7F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14399"/>
            <a:ext cx="5434330" cy="446627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EE15555-0A1F-404C-A683-9C2A0DDD96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81629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874C822-76FA-460B-91A4-770CEBC7E3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5"/>
            <a:ext cx="2943596" cy="49625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2F24960-F5A0-441A-9498-1824E13DE7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34182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07988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815975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223963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631950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040739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13">
            <a:extLst>
              <a:ext uri="{FF2B5EF4-FFF2-40B4-BE49-F238E27FC236}">
                <a16:creationId xmlns:a16="http://schemas.microsoft.com/office/drawing/2014/main" xmlns="" id="{4FAF987A-C860-499B-B3D0-B4EFC423E3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855E7-79A9-4E1B-A6F6-C3CB24ADF7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678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3">
            <a:extLst>
              <a:ext uri="{FF2B5EF4-FFF2-40B4-BE49-F238E27FC236}">
                <a16:creationId xmlns:a16="http://schemas.microsoft.com/office/drawing/2014/main" xmlns="" id="{820E3499-273E-496B-AEF0-F3AFD438EB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2BC72-BB58-484F-9529-7E48D29572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54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35713" y="558800"/>
            <a:ext cx="1908175" cy="41529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1188" y="558800"/>
            <a:ext cx="5572125" cy="41529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3">
            <a:extLst>
              <a:ext uri="{FF2B5EF4-FFF2-40B4-BE49-F238E27FC236}">
                <a16:creationId xmlns:a16="http://schemas.microsoft.com/office/drawing/2014/main" xmlns="" id="{524D7FFE-3FB5-4E11-A733-D3E559A50B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E008E-7F0D-455F-98C4-71A05304E6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1245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15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1987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0896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188" y="1492250"/>
            <a:ext cx="3740150" cy="3219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03738" y="1492250"/>
            <a:ext cx="3740150" cy="3219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12382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09413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65679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206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044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3">
            <a:extLst>
              <a:ext uri="{FF2B5EF4-FFF2-40B4-BE49-F238E27FC236}">
                <a16:creationId xmlns:a16="http://schemas.microsoft.com/office/drawing/2014/main" xmlns="" id="{004DBFD1-BE35-4AFF-A0A8-F02FAF5D7B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3F5C3-33AE-41B3-B461-5A9723C59A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1518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5837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59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35713" y="558800"/>
            <a:ext cx="1908175" cy="41529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1188" y="558800"/>
            <a:ext cx="5572125" cy="41529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10494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13">
            <a:extLst>
              <a:ext uri="{FF2B5EF4-FFF2-40B4-BE49-F238E27FC236}">
                <a16:creationId xmlns:a16="http://schemas.microsoft.com/office/drawing/2014/main" xmlns="" id="{C2183340-4EB5-4AE6-939D-9CC7DF81A3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6B89C-DFA5-424D-BED8-E4C95F81A2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106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188" y="1492250"/>
            <a:ext cx="3740150" cy="3219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03738" y="1492250"/>
            <a:ext cx="3740150" cy="3219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13">
            <a:extLst>
              <a:ext uri="{FF2B5EF4-FFF2-40B4-BE49-F238E27FC236}">
                <a16:creationId xmlns:a16="http://schemas.microsoft.com/office/drawing/2014/main" xmlns="" id="{F5B016D9-8090-4B60-9756-F0D44643D8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767BD-AF08-4E43-8601-9C973563DC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53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13">
            <a:extLst>
              <a:ext uri="{FF2B5EF4-FFF2-40B4-BE49-F238E27FC236}">
                <a16:creationId xmlns:a16="http://schemas.microsoft.com/office/drawing/2014/main" xmlns="" id="{17B555AB-4669-4B53-9A87-CBDCF90645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EA027-A13E-4DD4-AB0B-0E79567739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545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13">
            <a:extLst>
              <a:ext uri="{FF2B5EF4-FFF2-40B4-BE49-F238E27FC236}">
                <a16:creationId xmlns:a16="http://schemas.microsoft.com/office/drawing/2014/main" xmlns="" id="{18034471-36BC-4A44-BD77-C501C6CA66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721FE-F2D3-4A0B-AB22-0045D18B05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118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>
            <a:extLst>
              <a:ext uri="{FF2B5EF4-FFF2-40B4-BE49-F238E27FC236}">
                <a16:creationId xmlns:a16="http://schemas.microsoft.com/office/drawing/2014/main" xmlns="" id="{1BF57A43-DC12-4069-B5F2-F7597DBFD1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BF1B1-526B-4F9F-BA73-80D4D55988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372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3">
            <a:extLst>
              <a:ext uri="{FF2B5EF4-FFF2-40B4-BE49-F238E27FC236}">
                <a16:creationId xmlns:a16="http://schemas.microsoft.com/office/drawing/2014/main" xmlns="" id="{9F933587-921B-4F66-890B-D6ECDFB51B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EB4EE-67B1-42BE-B90C-85234E5CA7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759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3">
            <a:extLst>
              <a:ext uri="{FF2B5EF4-FFF2-40B4-BE49-F238E27FC236}">
                <a16:creationId xmlns:a16="http://schemas.microsoft.com/office/drawing/2014/main" xmlns="" id="{8AEAF3A5-24F8-4D12-B05C-AB08E14F74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79001-AF8B-4D27-A9F1-BAA50D5922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972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_16.9-03.png">
            <a:extLst>
              <a:ext uri="{FF2B5EF4-FFF2-40B4-BE49-F238E27FC236}">
                <a16:creationId xmlns:a16="http://schemas.microsoft.com/office/drawing/2014/main" xmlns="" id="{43E845E8-B4DC-4E75-8405-93FC29F62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xmlns="" id="{01151068-C4A4-4570-915B-7C8ADAF95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</p:spPr>
        <p:txBody>
          <a:bodyPr lIns="71561" tIns="35780" rIns="71561" bIns="35780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1028" name="Заголовок 1">
            <a:extLst>
              <a:ext uri="{FF2B5EF4-FFF2-40B4-BE49-F238E27FC236}">
                <a16:creationId xmlns:a16="http://schemas.microsoft.com/office/drawing/2014/main" xmlns="" id="{4D445199-8DDB-4C2E-B57C-C283FBB5DCA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11188" y="558800"/>
            <a:ext cx="76327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9" name="Текст 2">
            <a:extLst>
              <a:ext uri="{FF2B5EF4-FFF2-40B4-BE49-F238E27FC236}">
                <a16:creationId xmlns:a16="http://schemas.microsoft.com/office/drawing/2014/main" xmlns="" id="{F0907884-ECEE-40A8-AF17-32C3078070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1188" y="1492250"/>
            <a:ext cx="76327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9" name="Номер слайда 13">
            <a:extLst>
              <a:ext uri="{FF2B5EF4-FFF2-40B4-BE49-F238E27FC236}">
                <a16:creationId xmlns:a16="http://schemas.microsoft.com/office/drawing/2014/main" xmlns="" id="{358160E3-ADCC-46F9-B60B-1B041DF8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2638" y="4398963"/>
            <a:ext cx="504825" cy="512762"/>
          </a:xfrm>
          <a:prstGeom prst="rect">
            <a:avLst/>
          </a:prstGeom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ts val="1875"/>
              </a:lnSpc>
              <a:defRPr sz="2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AED99BF-9F0E-420D-A1D0-5C4CBFAFD2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 ftr="0" dt="0"/>
  <p:txStyles>
    <p:titleStyle>
      <a:lvl1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57200"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14400"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71600"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28800"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84163" indent="-284163" algn="l" defTabSz="815975" rtl="0" eaLnBrk="0" fontAlgn="base" hangingPunct="0">
        <a:spcBef>
          <a:spcPct val="20000"/>
        </a:spcBef>
        <a:spcAft>
          <a:spcPct val="0"/>
        </a:spcAft>
        <a:buFont typeface="+mj-lt"/>
        <a:defRPr sz="2400">
          <a:solidFill>
            <a:srgbClr val="005AA9"/>
          </a:solidFill>
          <a:latin typeface="+mn-lt"/>
          <a:ea typeface="+mn-ea"/>
          <a:cs typeface="+mn-cs"/>
        </a:defRPr>
      </a:lvl1pPr>
      <a:lvl2pPr marL="284163" indent="173038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>
          <a:solidFill>
            <a:srgbClr val="504F53"/>
          </a:solidFill>
          <a:latin typeface="+mn-lt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rgbClr val="504F53"/>
          </a:solidFill>
          <a:latin typeface="+mn-lt"/>
        </a:defRPr>
      </a:lvl3pPr>
      <a:lvl4pPr marL="1600200" indent="-1319213" algn="just" defTabSz="815975" rtl="0" eaLnBrk="0" fontAlgn="base" hangingPunct="0">
        <a:lnSpc>
          <a:spcPts val="1900"/>
        </a:lnSpc>
        <a:spcBef>
          <a:spcPts val="400"/>
        </a:spcBef>
        <a:spcAft>
          <a:spcPct val="0"/>
        </a:spcAft>
        <a:buFont typeface="Arial" panose="020B0604020202020204" pitchFamily="34" charset="0"/>
        <a:defRPr sz="1600">
          <a:solidFill>
            <a:srgbClr val="504F53"/>
          </a:solidFill>
          <a:latin typeface="+mn-lt"/>
        </a:defRPr>
      </a:lvl4pPr>
      <a:lvl5pPr marL="1122363" indent="706438" algn="l" defTabSz="815975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anose="020B0604020202020204" pitchFamily="34" charset="0"/>
        <a:defRPr sz="1400">
          <a:solidFill>
            <a:srgbClr val="8D8C90"/>
          </a:solidFill>
          <a:latin typeface="+mn-lt"/>
        </a:defRPr>
      </a:lvl5pPr>
      <a:lvl6pPr marL="1579563" indent="706438" algn="l" defTabSz="815975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>
          <a:solidFill>
            <a:srgbClr val="8D8C90"/>
          </a:solidFill>
          <a:latin typeface="+mn-lt"/>
        </a:defRPr>
      </a:lvl6pPr>
      <a:lvl7pPr marL="2036763" indent="706438" algn="l" defTabSz="815975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>
          <a:solidFill>
            <a:srgbClr val="8D8C90"/>
          </a:solidFill>
          <a:latin typeface="+mn-lt"/>
        </a:defRPr>
      </a:lvl7pPr>
      <a:lvl8pPr marL="2493963" indent="706438" algn="l" defTabSz="815975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>
          <a:solidFill>
            <a:srgbClr val="8D8C90"/>
          </a:solidFill>
          <a:latin typeface="+mn-lt"/>
        </a:defRPr>
      </a:lvl8pPr>
      <a:lvl9pPr marL="2951163" indent="706438" algn="l" defTabSz="815975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16.9-03.png">
            <a:extLst>
              <a:ext uri="{FF2B5EF4-FFF2-40B4-BE49-F238E27FC236}">
                <a16:creationId xmlns:a16="http://schemas.microsoft.com/office/drawing/2014/main" xmlns="" id="{D29B3800-AF00-43B4-925F-6B007C9AB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Z:\Projects\Текущие\Проектная\FNS_2012\_БРЭНДБУК\out\PPT\3_1_present_16.9-01.png">
            <a:extLst>
              <a:ext uri="{FF2B5EF4-FFF2-40B4-BE49-F238E27FC236}">
                <a16:creationId xmlns:a16="http://schemas.microsoft.com/office/drawing/2014/main" xmlns="" id="{05444165-EBC2-46D0-9F61-0BFB5FFF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Заголовок 1">
            <a:extLst>
              <a:ext uri="{FF2B5EF4-FFF2-40B4-BE49-F238E27FC236}">
                <a16:creationId xmlns:a16="http://schemas.microsoft.com/office/drawing/2014/main" xmlns="" id="{EBCB2386-A7F6-490A-8E2E-615B54FF126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11188" y="558800"/>
            <a:ext cx="76327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3" name="Текст 2">
            <a:extLst>
              <a:ext uri="{FF2B5EF4-FFF2-40B4-BE49-F238E27FC236}">
                <a16:creationId xmlns:a16="http://schemas.microsoft.com/office/drawing/2014/main" xmlns="" id="{9DB0A557-0D5B-4756-B29E-DB076AF0A9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1188" y="1492250"/>
            <a:ext cx="76327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hdr="0" ftr="0" dt="0"/>
  <p:txStyles>
    <p:titleStyle>
      <a:lvl1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57200"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14400"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71600"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28800"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84163" indent="-284163" algn="l" defTabSz="815975" rtl="0" eaLnBrk="0" fontAlgn="base" hangingPunct="0">
        <a:spcBef>
          <a:spcPct val="20000"/>
        </a:spcBef>
        <a:spcAft>
          <a:spcPct val="0"/>
        </a:spcAft>
        <a:buFont typeface="+mj-lt"/>
        <a:defRPr sz="2400">
          <a:solidFill>
            <a:srgbClr val="005AA9"/>
          </a:solidFill>
          <a:latin typeface="+mn-lt"/>
          <a:ea typeface="+mn-ea"/>
          <a:cs typeface="+mn-cs"/>
        </a:defRPr>
      </a:lvl1pPr>
      <a:lvl2pPr marL="284163" indent="173038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>
          <a:solidFill>
            <a:srgbClr val="504F53"/>
          </a:solidFill>
          <a:latin typeface="+mn-lt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rgbClr val="504F53"/>
          </a:solidFill>
          <a:latin typeface="+mn-lt"/>
        </a:defRPr>
      </a:lvl3pPr>
      <a:lvl4pPr marL="1600200" indent="-1319213" algn="just" defTabSz="815975" rtl="0" eaLnBrk="0" fontAlgn="base" hangingPunct="0">
        <a:lnSpc>
          <a:spcPts val="1900"/>
        </a:lnSpc>
        <a:spcBef>
          <a:spcPts val="400"/>
        </a:spcBef>
        <a:spcAft>
          <a:spcPct val="0"/>
        </a:spcAft>
        <a:buFont typeface="Arial" panose="020B0604020202020204" pitchFamily="34" charset="0"/>
        <a:defRPr sz="1600">
          <a:solidFill>
            <a:srgbClr val="504F53"/>
          </a:solidFill>
          <a:latin typeface="+mn-lt"/>
        </a:defRPr>
      </a:lvl4pPr>
      <a:lvl5pPr marL="1122363" indent="706438" algn="l" defTabSz="815975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anose="020B0604020202020204" pitchFamily="34" charset="0"/>
        <a:defRPr sz="1400">
          <a:solidFill>
            <a:srgbClr val="8D8C90"/>
          </a:solidFill>
          <a:latin typeface="+mn-lt"/>
        </a:defRPr>
      </a:lvl5pPr>
      <a:lvl6pPr marL="1579563" indent="706438" algn="l" defTabSz="815975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>
          <a:solidFill>
            <a:srgbClr val="8D8C90"/>
          </a:solidFill>
          <a:latin typeface="+mn-lt"/>
        </a:defRPr>
      </a:lvl6pPr>
      <a:lvl7pPr marL="2036763" indent="706438" algn="l" defTabSz="815975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>
          <a:solidFill>
            <a:srgbClr val="8D8C90"/>
          </a:solidFill>
          <a:latin typeface="+mn-lt"/>
        </a:defRPr>
      </a:lvl7pPr>
      <a:lvl8pPr marL="2493963" indent="706438" algn="l" defTabSz="815975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>
          <a:solidFill>
            <a:srgbClr val="8D8C90"/>
          </a:solidFill>
          <a:latin typeface="+mn-lt"/>
        </a:defRPr>
      </a:lvl8pPr>
      <a:lvl9pPr marL="2951163" indent="706438" algn="l" defTabSz="815975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xmlns="" id="{F4F94F1D-696A-4022-8C89-82E5BF2F623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3003550"/>
            <a:ext cx="8964613" cy="1103313"/>
          </a:xfrm>
        </p:spPr>
        <p:txBody>
          <a:bodyPr/>
          <a:lstStyle/>
          <a:p>
            <a:pPr algn="ctr" eaLnBrk="1" hangingPunct="1"/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регистрация юридических лиц и индивидуальных предпринимателей. Электронные сервисы ФНС России, необходимые для ведения бизнеса</a:t>
            </a:r>
            <a:endParaRPr lang="ru-RU" altLang="ru-RU" sz="1800" dirty="0">
              <a:solidFill>
                <a:schemeClr val="bg1"/>
              </a:solidFill>
            </a:endParaRPr>
          </a:p>
        </p:txBody>
      </p:sp>
      <p:sp>
        <p:nvSpPr>
          <p:cNvPr id="4099" name="Подзаголовок 2">
            <a:extLst>
              <a:ext uri="{FF2B5EF4-FFF2-40B4-BE49-F238E27FC236}">
                <a16:creationId xmlns:a16="http://schemas.microsoft.com/office/drawing/2014/main" xmlns="" id="{352A50C5-C56E-4745-BFF0-59CF2E985E3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31913" y="3829050"/>
            <a:ext cx="6400800" cy="1314450"/>
          </a:xfrm>
        </p:spPr>
        <p:txBody>
          <a:bodyPr/>
          <a:lstStyle/>
          <a:p>
            <a:pPr marL="0" indent="0" algn="ctr" eaLnBrk="1" hangingPunct="1"/>
            <a:endParaRPr lang="ru-RU" altLang="ru-RU" sz="2500" dirty="0">
              <a:solidFill>
                <a:schemeClr val="bg1"/>
              </a:solidFill>
            </a:endParaRPr>
          </a:p>
          <a:p>
            <a:pPr marL="0" indent="0" algn="ctr" eaLnBrk="1" hangingPunct="1"/>
            <a:r>
              <a:rPr lang="ru-RU" altLang="ru-RU" sz="1800" dirty="0">
                <a:solidFill>
                  <a:schemeClr val="bg1"/>
                </a:solidFill>
              </a:rPr>
              <a:t>Н.И. Васильев</a:t>
            </a:r>
          </a:p>
        </p:txBody>
      </p:sp>
      <p:sp>
        <p:nvSpPr>
          <p:cNvPr id="4100" name="TextBox 4">
            <a:extLst>
              <a:ext uri="{FF2B5EF4-FFF2-40B4-BE49-F238E27FC236}">
                <a16:creationId xmlns:a16="http://schemas.microsoft.com/office/drawing/2014/main" xmlns="" id="{7E74A6C1-1383-44B1-82C9-D935B477E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924050"/>
            <a:ext cx="41767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 anchor="ctr"/>
          <a:lstStyle>
            <a:lvl1pPr defTabSz="1042988">
              <a:spcBef>
                <a:spcPct val="20000"/>
              </a:spcBef>
              <a:buFont typeface="+mj-lt"/>
              <a:defRPr sz="24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742950" indent="-285750" defTabSz="1042988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228600" algn="just" defTabSz="1042988">
              <a:lnSpc>
                <a:spcPts val="1900"/>
              </a:lnSpc>
              <a:spcBef>
                <a:spcPts val="400"/>
              </a:spcBef>
              <a:buFont typeface="Arial" panose="020B0604020202020204" pitchFamily="34" charset="0"/>
              <a:defRPr sz="16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2057400" indent="-228600" defTabSz="1042988">
              <a:lnSpc>
                <a:spcPts val="1800"/>
              </a:lnSpc>
              <a:spcBef>
                <a:spcPts val="400"/>
              </a:spcBef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2514600" indent="-228600" defTabSz="10429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971800" indent="-228600" defTabSz="10429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3429000" indent="-228600" defTabSz="10429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3886200" indent="-228600" defTabSz="10429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УПРАВЛЕНИЕ ФНС РОССИИ ПО НОВГОРОДСКОЙ ОБЛАСТИ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2E622C-CA96-4F51-B111-C11043818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67495"/>
            <a:ext cx="7632700" cy="432048"/>
          </a:xfrm>
        </p:spPr>
        <p:txBody>
          <a:bodyPr/>
          <a:lstStyle/>
          <a:p>
            <a:pPr algn="ctr"/>
            <a:r>
              <a:rPr lang="ru-RU" sz="2800" dirty="0"/>
              <a:t>Формирование платежного документа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2E9EEB1-B65C-455D-B145-192AB02EE3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3F5C3-33AE-41B3-B461-5A9723C59A31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716FEBA-B44B-49AF-8939-F85EE80062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059582"/>
            <a:ext cx="8402637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32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BAA2E6-0D5B-4336-B351-7DAC519DF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339503"/>
            <a:ext cx="7632700" cy="432048"/>
          </a:xfrm>
        </p:spPr>
        <p:txBody>
          <a:bodyPr/>
          <a:lstStyle/>
          <a:p>
            <a:pPr algn="ctr"/>
            <a:r>
              <a:rPr lang="ru-RU" sz="2800" dirty="0"/>
              <a:t>Информация об ИНН физического лица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8C504CC-066F-4B32-9332-ECFE9DBC6A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3F5C3-33AE-41B3-B461-5A9723C59A31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2B52A1A-6AE4-4E29-B647-1C7B7AD440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21009" y="942499"/>
            <a:ext cx="5681629" cy="37128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F897966-7AA3-48C3-AD36-B285B22EE33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069684"/>
            <a:ext cx="5940425" cy="407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48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E219BF-A579-43AC-B5C6-7C460DBB1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339503"/>
            <a:ext cx="7632700" cy="360040"/>
          </a:xfrm>
        </p:spPr>
        <p:txBody>
          <a:bodyPr/>
          <a:lstStyle/>
          <a:p>
            <a:r>
              <a:rPr lang="ru-RU" sz="2800" dirty="0"/>
              <a:t>Информация о контрагентах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345E4EE-9067-45B8-9896-A3DF5CF743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3F5C3-33AE-41B3-B461-5A9723C59A31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FC37F77-C951-460D-8377-ED32246DC7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843558"/>
            <a:ext cx="5940152" cy="41764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0B8786C-EB35-45C9-8047-C9CDB9F8BCC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867149" y="715327"/>
            <a:ext cx="5040314" cy="371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00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37FE5C-5A35-412F-88A0-2BDDBFD58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67495"/>
            <a:ext cx="7632700" cy="360040"/>
          </a:xfrm>
        </p:spPr>
        <p:txBody>
          <a:bodyPr/>
          <a:lstStyle/>
          <a:p>
            <a:pPr algn="ctr"/>
            <a:r>
              <a:rPr lang="ru-RU" sz="2800" dirty="0"/>
              <a:t>Сервис «Прозрачный бизнес»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5B30BE5-76B1-499E-A0E9-8E2A5F37EF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3F5C3-33AE-41B3-B461-5A9723C59A31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E8DD170-52B3-491D-933C-515B15FAE0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15327"/>
            <a:ext cx="4932040" cy="42326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1675B42-B2A5-4F1F-85FB-A64EA84771E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139952" y="686118"/>
            <a:ext cx="4698404" cy="371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67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EF40C5-56EB-461E-93E0-9485B7C37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67495"/>
            <a:ext cx="7632700" cy="360040"/>
          </a:xfrm>
        </p:spPr>
        <p:txBody>
          <a:bodyPr/>
          <a:lstStyle/>
          <a:p>
            <a:pPr algn="ctr"/>
            <a:r>
              <a:rPr lang="ru-RU" sz="2800" dirty="0"/>
              <a:t>Сервис «Прозрачный бизнес»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5AEE877-18AC-4171-8822-2D26C487F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3F5C3-33AE-41B3-B461-5A9723C59A31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863E08-0EBF-40A1-B6ED-8704A98DA0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715327"/>
            <a:ext cx="8402638" cy="419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52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4F6E05-6CB2-4F7C-BCCE-5FD67998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339503"/>
            <a:ext cx="7632700" cy="432048"/>
          </a:xfrm>
        </p:spPr>
        <p:txBody>
          <a:bodyPr/>
          <a:lstStyle/>
          <a:p>
            <a:pPr algn="ctr"/>
            <a:r>
              <a:rPr lang="ru-RU" sz="2800" dirty="0"/>
              <a:t>Сервис «Запрос сведений»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E7589CD-20BC-4B17-9AF3-0AF2AF3BD6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3F5C3-33AE-41B3-B461-5A9723C59A31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1644641-D189-457B-A65F-35BF592B6D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843558"/>
            <a:ext cx="5436096" cy="37128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F1452B5-FF4D-478A-B74F-7602333AF15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631901" y="848282"/>
            <a:ext cx="5256584" cy="355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63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1FF06E-106B-42C1-AF80-F8A1F8CA1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12" y="267495"/>
            <a:ext cx="7632700" cy="504056"/>
          </a:xfrm>
        </p:spPr>
        <p:txBody>
          <a:bodyPr/>
          <a:lstStyle/>
          <a:p>
            <a:pPr algn="ctr"/>
            <a:r>
              <a:rPr lang="ru-RU" sz="2400" dirty="0"/>
              <a:t>Реестр малого и среднего предпринимательства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8E28FAD-3A22-4D88-A702-5C88CB38AC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3F5C3-33AE-41B3-B461-5A9723C59A31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6FB7E0F-2664-4B3D-8252-27121F547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3" y="771551"/>
            <a:ext cx="8359119" cy="438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97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E7D53A-5B49-4597-AA4E-F45F08644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67495"/>
            <a:ext cx="7632700" cy="432048"/>
          </a:xfrm>
        </p:spPr>
        <p:txBody>
          <a:bodyPr/>
          <a:lstStyle/>
          <a:p>
            <a:pPr algn="ctr"/>
            <a:r>
              <a:rPr lang="ru-RU" sz="2800" dirty="0"/>
              <a:t>Расширенный поиск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B0B9A7D-6674-4CF2-91B6-F4C49CE73B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3F5C3-33AE-41B3-B461-5A9723C59A31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444BB7E-813F-4DA8-BB9D-C71A4CCB75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43558"/>
            <a:ext cx="840263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49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DA96DF-FAB4-4487-A5EE-4D2D4FE86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67495"/>
            <a:ext cx="7632700" cy="432048"/>
          </a:xfrm>
        </p:spPr>
        <p:txBody>
          <a:bodyPr/>
          <a:lstStyle/>
          <a:p>
            <a:pPr algn="ctr"/>
            <a:r>
              <a:rPr lang="ru-RU" sz="2800" dirty="0"/>
              <a:t>Формирование статистических данных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68C748E-1A56-469B-8C61-803AE1A13F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3F5C3-33AE-41B3-B461-5A9723C59A31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F89C8B6-F552-4D1D-8794-0D3BF29D0E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99543"/>
            <a:ext cx="8402638" cy="43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36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3F5C3-33AE-41B3-B461-5A9723C59A31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8" y="2079625"/>
            <a:ext cx="516413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644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E30566-B8C9-4A51-846B-573CA7ACB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67495"/>
            <a:ext cx="7632700" cy="432048"/>
          </a:xfrm>
        </p:spPr>
        <p:txBody>
          <a:bodyPr/>
          <a:lstStyle/>
          <a:p>
            <a:r>
              <a:rPr lang="ru-RU" sz="2800" dirty="0"/>
              <a:t>Сервис «Государственная регистрация»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9C3D215-9AFE-4466-8768-038BFCB4C0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3F5C3-33AE-41B3-B461-5A9723C59A31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517DF38-BE97-4A14-9F72-391F43294DC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879562"/>
            <a:ext cx="3975424" cy="33843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06EEE57-19A9-4519-BF72-5F681AE30F9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427538" y="901064"/>
            <a:ext cx="4464496" cy="33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40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AD235A-6780-4489-8091-84942230B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67495"/>
            <a:ext cx="7632700" cy="504056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C6CBA14-8E50-40DE-AFE8-C49D58DA55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3F5C3-33AE-41B3-B461-5A9723C59A31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1C1791B-C620-47AB-B56A-A6DA1471DA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43558"/>
            <a:ext cx="8460432" cy="406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1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0FE0E4-292D-4809-A23B-EEAF7B8E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67495"/>
            <a:ext cx="7632700" cy="432048"/>
          </a:xfrm>
        </p:spPr>
        <p:txBody>
          <a:bodyPr/>
          <a:lstStyle/>
          <a:p>
            <a:pPr algn="ctr"/>
            <a:r>
              <a:rPr lang="ru-RU" sz="2800" dirty="0"/>
              <a:t>Регистрация на сайте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88C0C1C-C689-4406-97A6-3610E45E0B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3F5C3-33AE-41B3-B461-5A9723C59A31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E40653D-56E5-4F45-8C73-28CFB3ECDE8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62025"/>
            <a:ext cx="4283968" cy="33379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18035E7-C753-4108-BB0D-1A4839ACC68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355976" y="1070036"/>
            <a:ext cx="4551487" cy="322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40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360828-B683-4C82-B6F5-67DECD11C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67495"/>
            <a:ext cx="7632700" cy="432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BE331E8-798D-41F3-90C3-59B0E2FC7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3F5C3-33AE-41B3-B461-5A9723C59A31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5750A5A-1703-4228-B4CF-C958D08AF2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35" y="771550"/>
            <a:ext cx="4274833" cy="33413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05AB9F1-8E7C-4BC1-B64D-BC25E3390D4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355976" y="757352"/>
            <a:ext cx="4453997" cy="33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70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4FE865-C83B-4B23-AA64-4C0E0DD9F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339503"/>
            <a:ext cx="7632700" cy="360040"/>
          </a:xfrm>
        </p:spPr>
        <p:txBody>
          <a:bodyPr/>
          <a:lstStyle/>
          <a:p>
            <a:pPr algn="ctr"/>
            <a:r>
              <a:rPr lang="ru-RU" sz="2800" dirty="0"/>
              <a:t>Выбор способа доставки документов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8B7B844-9A3E-428B-85C1-7B3C4DD376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3F5C3-33AE-41B3-B461-5A9723C59A31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2558A13-83CD-4A58-9025-5DFFD0640A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43557"/>
            <a:ext cx="8460432" cy="406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35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89251A-B919-4942-AC78-B7417010A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67495"/>
            <a:ext cx="7632700" cy="360040"/>
          </a:xfrm>
        </p:spPr>
        <p:txBody>
          <a:bodyPr/>
          <a:lstStyle/>
          <a:p>
            <a:pPr algn="ctr"/>
            <a:r>
              <a:rPr lang="ru-RU" sz="2800" dirty="0"/>
              <a:t>Этапы формирования заявления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F727101-612D-4307-B8DF-B60AB4E8B4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3F5C3-33AE-41B3-B461-5A9723C59A31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BC62C5A-F68C-4719-96A6-5B85407E41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71550"/>
            <a:ext cx="4499992" cy="33413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283F93D-ADE2-4181-8000-6AC30957B38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66856" y="771550"/>
            <a:ext cx="4253616" cy="33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76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E97FAC-E856-4D6F-B557-E41DFC979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67495"/>
            <a:ext cx="7632700" cy="432048"/>
          </a:xfrm>
        </p:spPr>
        <p:txBody>
          <a:bodyPr/>
          <a:lstStyle/>
          <a:p>
            <a:r>
              <a:rPr lang="ru-RU" sz="2800" dirty="0"/>
              <a:t>Программные продукты на сайте ФНС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DBE11A8-A378-45F0-B2E0-5C6F8B772F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3F5C3-33AE-41B3-B461-5A9723C59A31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FB5F2C0-849B-41A8-96B5-B0ACA632D2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87284"/>
            <a:ext cx="4572000" cy="37128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8D478F9-8298-4617-BFD7-637467640D0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55761" y="715327"/>
            <a:ext cx="4266357" cy="371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65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7E5733-34BE-4CC8-9AAF-F226AD8D9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67495"/>
            <a:ext cx="7632700" cy="432048"/>
          </a:xfrm>
        </p:spPr>
        <p:txBody>
          <a:bodyPr/>
          <a:lstStyle/>
          <a:p>
            <a:pPr algn="ctr"/>
            <a:r>
              <a:rPr lang="ru-RU" sz="2800" dirty="0"/>
              <a:t>Сервис «Уплата пошлины»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C7DAC93-A4D5-4DC6-AC1C-3AFFD4B077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3F5C3-33AE-41B3-B461-5A9723C59A31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599C88-B789-4808-A435-A5D290FCB1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43558"/>
            <a:ext cx="4427983" cy="37128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3303DC8-87BB-4075-B15C-C7680CB8EF6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941830" y="750082"/>
            <a:ext cx="5940425" cy="371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33293"/>
      </p:ext>
    </p:extLst>
  </p:cSld>
  <p:clrMapOvr>
    <a:masterClrMapping/>
  </p:clrMapOvr>
</p:sld>
</file>

<file path=ppt/theme/theme1.xml><?xml version="1.0" encoding="utf-8"?>
<a:theme xmlns:a="http://schemas.openxmlformats.org/drawingml/2006/main" name="2_Ppt0000009">
  <a:themeElements>
    <a:clrScheme name="2_Ppt0000009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Ppt0000009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pt0000009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Ppt0000009">
  <a:themeElements>
    <a:clrScheme name="9_Ppt0000009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Ppt0000009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Ppt0000009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1376</TotalTime>
  <Words>105</Words>
  <Application>Microsoft Office PowerPoint</Application>
  <PresentationFormat>Экран (16:9)</PresentationFormat>
  <Paragraphs>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2_Ppt0000009</vt:lpstr>
      <vt:lpstr>9_Ppt0000009</vt:lpstr>
      <vt:lpstr>Электронная регистрация юридических лиц и индивидуальных предпринимателей. Электронные сервисы ФНС России, необходимые для ведения бизнеса</vt:lpstr>
      <vt:lpstr>Сервис «Государственная регистрация»</vt:lpstr>
      <vt:lpstr>Презентация PowerPoint</vt:lpstr>
      <vt:lpstr>Регистрация на сайте</vt:lpstr>
      <vt:lpstr>Презентация PowerPoint</vt:lpstr>
      <vt:lpstr>Выбор способа доставки документов</vt:lpstr>
      <vt:lpstr>Этапы формирования заявления</vt:lpstr>
      <vt:lpstr>Программные продукты на сайте ФНС</vt:lpstr>
      <vt:lpstr>Сервис «Уплата пошлины»</vt:lpstr>
      <vt:lpstr>Формирование платежного документа</vt:lpstr>
      <vt:lpstr>Информация об ИНН физического лица</vt:lpstr>
      <vt:lpstr>Информация о контрагентах</vt:lpstr>
      <vt:lpstr>Сервис «Прозрачный бизнес»</vt:lpstr>
      <vt:lpstr>Сервис «Прозрачный бизнес»</vt:lpstr>
      <vt:lpstr>Сервис «Запрос сведений»</vt:lpstr>
      <vt:lpstr>Реестр малого и среднего предпринимательства</vt:lpstr>
      <vt:lpstr>Расширенный поиск</vt:lpstr>
      <vt:lpstr>Формирование статистических данных</vt:lpstr>
      <vt:lpstr>Презентация PowerPoint</vt:lpstr>
    </vt:vector>
  </TitlesOfParts>
  <Company>fns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0000-07-897</dc:creator>
  <cp:lastModifiedBy>Васильев Николай Иванович</cp:lastModifiedBy>
  <cp:revision>129</cp:revision>
  <cp:lastPrinted>2019-11-25T07:25:45Z</cp:lastPrinted>
  <dcterms:created xsi:type="dcterms:W3CDTF">2013-03-21T13:05:08Z</dcterms:created>
  <dcterms:modified xsi:type="dcterms:W3CDTF">2020-02-25T05:52:34Z</dcterms:modified>
</cp:coreProperties>
</file>